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34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981200"/>
            <a:ext cx="6858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Државе и друштво</a:t>
            </a:r>
          </a:p>
          <a:p>
            <a:pPr algn="ctr"/>
            <a:r>
              <a:rPr lang="sr-Cyrl-R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Старог истока</a:t>
            </a:r>
            <a:r>
              <a:rPr lang="sr-Latn-R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sr-Cyrl-R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34-40 стр.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3886200"/>
            <a:ext cx="78485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Стари исток-простор на коме су настале Прве тј.најстарије државе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Стари век (антика)</a:t>
            </a:r>
            <a:endParaRPr lang="sr-Latn-CS" sz="36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sr-Cyrl-R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од настанка писма 3000.г.пре не ( градова и државе )  до  пада Рима у 5.в. н.е.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194" name="AutoShape 2" descr="data:image/jpeg;base64,/9j/4AAQSkZJRgABAQAAAQABAAD/2wCEAAkGBhQSERUUEhQWFBUUFxcZGBgVFBgYGhgSFRYYFRgYGRoXHCYfFxkjGhcVHy8gIycpLCwsFh4xNTAqNSYtLCoBCQoKDgwOGg8PGiwkHiQsLC4sLCwsLCwpLCwsLC8sLCwsLCwsKSwsLCwsLCwsLCwsLCwpLCwsLCwsLCwsLCwsLP/AABEIAPMAzwMBIgACEQEDEQH/xAAbAAACAwEBAQAAAAAAAAAAAAAABAEDBQIGB//EAEEQAAEDAgQDBgUCBAQDCQAAAAEAAhEDIQQSMUFRYXEFEyIygZEGobHB8ELRFFLh8SNicpIVMzQWJENEU4KywtL/xAAaAQADAQEBAQAAAAAAAAAAAAAAAQIDBAUG/8QALhEAAgIBAwMACQQDAAAAAAAAAAECESEDEjEEQVETImFxgbHB0fAFMlKRoeHx/9oADAMBAAIRAxEAPwD66szHfEzsO5rDQqVGZGOL2QYD++gEG8gUhfTxXLYk6Ssw1Ughuo24gAfSw91q1aOeDpmGz4+plzm9zX8OX9LTMsz28V5BAbHnJAbMhXY/42o0qjqbm1C5r2sIaGk+JxGaJ8oib7ELp/bGKbiQx1H/AAe8qNLm06zj3YpUn03SBlHic8Gd2w0OIJVOO+KK7Kz6TcFVeA9rG1Bmyua6S5x8EBohu951CyOgnCfG7KoBZRqnMKZEmmLVKjaYI8fiaC4ZnCQLg3EKzsT4zp4lzA2lVb3mhc1sDwF94dwEEjQuYD5grML2/VLaB/hXsa8O7weKaOV2QNytp+I7wIEC2ZX0sY41qlM0KrGs8jw52WoQAYbFm7jxQJFpTEayVxVe4a0kHUwB5YPERrCU7I7SqVKQfUpPp8WPnMwSRqWgPECeI52TuNYYBH6TPpBBjj+dFUeSZN1gXA/DxUOdAkqQVD2AiCJC095zlX8az+dv+4K5UUcAzRjGmPl6wb8k13D+A/3f0Tlt7f5CKkyupUDRJIAG5MDgqm42mYAe2+niF50jira+FJEOa17TqAM17ESCNP2VNPC05zBrZ1nLoR9E1trImpJl6ljy0yN9Qd7RMxY6eyhCgrgZpYoEwQQfcH1H3hXpCmCXCNjfgBF55wTbmma1S4Atm3sSPT76BQ45wbRlayXIVRYRcEnkTr67FdteCJH9uvBTRdi+KpfqHr049R9JSeLc7ISzzRItm9hIkwtUFKYijluNN+XPpx9+K0hLJlqQ7oWwlfOxruIG0XjgpfYzx1+m+0x0vxSTHd3VOmSobRs+NDFhP3Ho/UFj8+Y3HqJC2kqeOGYRdoZoUXCTa8WvtO/G/BWd4f5fciPcTPsrAZvxUrmbvk60q4M9zS2xngDFjwvpPLii8gjUHf2PyJVlSvmJafKTlnedJ6ZvpKqY6R+fkLUwdJ4HaVUOEj+x3B5qHV2iZNxtueg1Pok85acw10I4jh777XTdF0UwYJtIG8bDrEBQ4pZNYysz/wCKcGZYJLjIIkRMOItzz8NuMoAJjNoRcOcfN7wuaFWcwJgk8IhxmRyMgmDtdWtE2I0Op3jdbPBz22c1sS8QweKSLGZi5IsDOmvXiFYXvJvn42EAX0tr7lcUqxFQaeI5bzIGpI0EG3qBqrv+NUN6rAYmHOynLeDDoMGDB0Oyib21g1gt3c4w2EJcSbCd8wJtyI++nqrW4YEzLg3bxG5Okbga9Z5BXYbFsqDNTc14mJa4OE8JC5e1o1YI3MNi/wBuKne5MvYkKY/tcUXZMgMU3PEOAswOOWIsTFuMPP6TNeJ7cLIzNa0FhdJebAPDPKWAm7gdt1xiu1m03Fr2tLYYQXeZzSKswDqRlA55+aXwvaz5OWg05WEva0EZS01BlEgHVjSBEnvNovFZLLafalpdTIkOJmoWnw1e6AcMsATGpsJ1i5W7TbnIyw6G3bU8ElwpiDGU3Im1gCeR7xHarmtzAUnDJVdLcxDjTg5Qd8xcONwddqcP2q55aCxrQSGwIl4LzTJZZzYa2HESbHVO3yKkaGDp94wOzESXD9Ju1xaYMXEgweEJg4IbFw9Z+skLsAMFpOgAnfgJ0+ih1NzrHLEiRBOhmJMfRO35FtXg7YA2Gi1ifYifWSuAQ0mTrfn/AG+inuY8sN4kAT9FJLWDgJ9z9ypGS2s02DgehCHUgbkAnmAgw4a21BHHiFyKsea3OLH9uh+aPcP3gWQZaOo09Rz+qg1iPNAsSPS5HMxf0PBB8XHL7T94+ttlRjaAgAACTBho3B5clSSbpkt0rRTUpB3mAPLYC9hHU9ZPGFLKwJIBktMHkTddJLEUHCq2owTMNeBAOW8GTrHBax9bDZzN1k1cG60fy29Nvlb0TCUwnmdwgT1v9vqE2sJ8nTB2jNDbX3nTmZsugIQha2c5FQSD0KU7QrNotpu8WVzg0vloFPaXEi28yRYOvMAuJPG4TvGGnUaHsJBgiRLTmnbxTO6avsxppcndStmg7+UnMJI4OgR0I68CrBXgXBsYNvn06LNZ8LYUt/6dgkGRDh5td54rTDTAFtp4R6pt3gQrUbEZ3EAkRcnS5sCPfW8wNpxnw9QfVY8loawODmBrCH5r+K0+a+99Iky3UEgix9d/susN2g0NaCDYAZoHDgDOx0GxNkSuSKg0mWYbBNbZlNtNvAAAm0aDTa5v0UvfDsrSc0SA5xh3K5meY+aZp1A4SCCOIVGKpsdYkB1oNpidt+KyTzk2axgvaJAzATY8RIvaeaUbhyx1py7EG7dBodR+w3TgH4VKlSobjZw2neSSTzOnoLLtZOP7eDMwaC7KSCYs0gTtcySANJvexWDje2qtSQTDTsLWtwM6SLn9RsLEc2v1Onoq5seD1tUh8tDhIgkC9rxMGdQfUKe8JaSAJExG8bge9t41usn4eGdrnEjPJBIAzEO8VzFgSTpGnFPY6nVzU+6gNaZcM0SAWjLpfwl/C4bdbaeopwUlw8i5HWmdL/slMRgM0nNcn9QsBwEQR91nf8PrZQIgw7MSWGXwwywRYEhwAOgJsLBQcJiWNtUJDs83k09MsEkzMRwbJK0Tp+qDVrJuU2wAOA4R8hoqDiD3mW0fPykzPUEQsiv2o4Vr1KbAHyWOrMByFtMRfUR3jxp5mnYhalGvRqullRryP5KgOlpOU84STXcGn2G5VddmYFoIkQehm08jBHuun0wdQo/h28I5ix9x0+SFSG8iNJ+Yw0cdTYEbWm6u/hXf5et7em/umG07yTMaaD6alWKnPwZrTXcpw7cvh4acwd+Zmfwq5V1LEGJiQY1gxfnoEd83+Ye4UvOTRYwJoQhaHKCEKs4lomXARxIH1TSsCRV5cdLxE6gXGnBdBwP59lU7EU3DzNtI8wsbg9ND7KXVg7V7Tt+i52GnyVbfYK0SXZZMW1kXk3JtwiT7qG0PFmOtxrtPt+dI7FIREW6b6rpK/A6Jp1HNkNiCZuDbjofyVBkkkwZ5Wgep5rl1QCxIHUhS14OhB6GeaQ77HdKoW6XHAmI6WNuSiriHEGSGjl/+jp6LggT4ycsA2GpB3IE8NEjjy9zwykzK3ISaryTlqXjwO12NtZ1GWC6XLHbrkO1a7KTczmzALhwzMba0jMdABc6xovJHtbMZc193XJG5iSeESvQdoYfG92QH0XS1wIyOm4IBBm8C8QJI2FljUM2UZyC7ctkCeU3hfPfrMv2Ltn6FQQz8N4CliKlR5ZUBytGZpLSLGI47jSxZPNb/AP2epWBq4kG9zXqCZInS3AevEp3sDDhtBp3d4j66fKFV2z2Ia5Dg+IaWxsWuMuEi4mGz/pHErv6KOzQin4+eTYZ7O7LFGYfUfMf8x5fEToTfffkmq1IOaWuuHAgjSxEHTksPCur0Q1tQuOpLoNTMWwS0ku8ALQ4g2kxYRlNuG+JWuF25rSe6cHgNIbxyy4F7WwJubbgddBYnRr4Gn/gljXd257b0i/KcwaQSWnzGQIse7I/TC1ex/wCHc01MOxgBJbmbTDJgyRoCRN+C6oYqkX+BzfGTmFhnOWzrxnkNiRMgbxZ4BDBErl7AdRKM14319Pz6rpIZTh32AJ8XA68bTqOd1cuKjJEex4HYopvkA+/IixHvKp5yJYwdqMqlCkYlRw+aSZHDUdTB9rjbmirhy24JcN7X6iNRyiU6hXvZn6NUZxdxBHVrv2VD8DTfctDvmJJknhqFsJHtOGMNQNkggmLHLIB62VelUc3REtLAoezaR/QP7WU0+zqbSC1jQRew5z9bqqj2xSd+rL/qEfPT5p1OOvvVxla9jsy2rwCEIQMXr9nU3kuc0FxETeY4fNWUMM1k5GhsmTG54qxCrdJqrFS5Beb7aFA1SarMRJhs0w7KctwTFjGYkAzpOtl6RK9oYV7wO7qmk4TBAkX4tJh3qDGqkpHm+0KlJlKGOxFF9cmm3OXhwg03OIB0B8LZBHnidIU/hXVHU2Nrd34gHF2WSDbUxBsdN+iu7cr1G1W948VG02NZZgBNYnxP4NEGNY++l2H8L03OqVarCCRl872zLYPlcLZYH9l8/wBTF9V1Oxfti6+d/b4GsTVp9i1mwG4x4a0Q0GmwmAAACSbi07HW4Wxh2FrQHOzkC7oiTxgaLIp/C2FHkoNNonM+L2te+i15dwA+fy/qvbqjSyXuGkSeH35KmthMxBOWRH6Z0IcAb3GYA7XCva2PzUpLtGvXa5vc021Gwcwc/IZlsQTtGY6HQaIuuAoWqdjsgAgw2POc7IY1zabdZDGl5MxM6lJNbi6YGV3eHM+SYN3ACS2SQGua6zTHjGgsGnYvGOaQcNTBII/6gHUf6dPze3WBc6nSacQ9pqQfGMrcxE+DxACQLX4cpVYaFwyMP2yXg94zu3A08oNnEvNzlJkBrXNm+hNhon8Jjw9uYXaSQHAECxjQ3F99NL3SmExAr02uqBuY5gaZLHGJhwEgG7YMWMESE7RwzRTIpiA7MYFvE6ZttfbZIBlVYfyzxk+5n6Ll78wA4mDIvEEn3iPVXoeEPkEIQpGCEIQAKrFNljgbggq1cVfKeh+imStNAedrdksIsMp4iT8iUo91el+olosLAiPUSFsIXiej25024v2fVEtJiGF7fGlQRzbcH02WnQxDXiWkO6ffgkcV2c19zY8R9+KXPYjf5jPounT6zqIYmlJeeGZvT8D2O7VZSsfEeAi3Xgsut8TOEkNAEONzO1ibjQgzpbhqrq/YYjwkz/mvPHZedx2KbRf3dQwTnvsGs8TiTwAU6nX6yliNL+/z3eLJcGjZwXxS+ply0mFpdGbvcsjNlzBhbI0NiZEX5tdt1SxrqjKzgRfIwNeXQAA0AkxcEkgT4jrAC8O7DMDPFXGZsgd29lIBsnw5BAscxi2gG0kwLsrxlqZyZAD8Q0gzMGJj56KpfqbqlDPbP9dhqA7Ta6q+kH5i4NDnFzWgmoQJJjeTcCImeC+mYBsMHV3ycQsD4X7LLKj3vY1pc0DibROltS4dAF6ZrYECwHBafp8HHTcpct/f7mqWbJQhC9AoEIQgASeO7ObVEOa1wOzhvlLZEg/pJFwfROITToTVnn6GGpUcRTa3DeMhwDqYEMAb+oZsrZBgHmLXWjVc4PtLZEwYIJkySAb/AKdxqrX9m0zVFUt8bZgydxH0J9yu8UBF5kXGW7vQfgVxlngmSxyU4erLgCIMuO0G0ACOAPylOrGxOct8EZheNDmFoE6X35RvIpp9pBpBew0yLy7Q2IPiiTveOHFavScsoxWqo4ZvoSWG7RBnM5uxBHPaJJn9wmqNXMJEjXXkSPssJRceTdST4O0BCFJRiNpYq9zcE3LDlNiAPYt4CSeCqrtxXdvFwTm8Rc3cPiBJH8kaXdcQL+gXNRkgjipkrToDy1U4gulohoeDBc27GhoLRr5pebxoLjRailzYMHZUYoPLHCmQHx4S64B4kb/mmq8p+BFqV7Q7Lp1w0VATlMiHFsHjLSEoP4yf/LxJ/wDU0tH3G2imMZxw/tVvc87Wj1ToBKt2FhmvjLVOVpJio8gNJaZ80xYWFvtmV6NMV3ljZ7yA4Ez4WCG26D5J7tXCYqHOd3MxALA/jq7NOokb3ixV3w9hhmLnQXhovtOhInS/1XJqS3vZL/WeH8PmQ910jnD9gscxzTRYDZzSabdvMBbhBjktHDdhUGCe7YTqXFjfcWstBw9DseBXLGkgQLEj0AdcH2Mey7tLp4zjGuY4+F8/ATe1jfZTT4nHcxHDl8loJHs+oR4XCDrrMukl3Ta3VPL09u3BcHaBCFTi8SKbHPOjQT1jbqTb1QUXIWM34iBBOQ5WszOIdMO8QyzljzNy6ySRaFA+JW6loADMxJcfMGuc5tmxbI65I00QBtIWVU7faBOW/j8JcAfC7I2RtmJHT0T+FxQfTa8aObPTiD0uPRAHdR0aanRS1kfc8VDBudT8hw/f+i7TfgRk4/sxrnZnTrYhxBBJmCNIJ36BUYamZhz87CAQ0gE2MgkyfnHyW29gIg3BSlbDZTIFovFyDNydzt0hbx1W1tZhPSzaFqeDY12ZrQDysPbSYsr6GKIGUAGNCTFp6Gbzdcd6OI9/yU0zDSxodYgbG49UpP8AkKC/iMIQhYHSCEIQBRiMPm6rz/xBgqlSg9lIlryad85YYbVY54zAEiWNcNN+C9Okcey4PH7Ll19NfvQHkP8AgGIgltUse6oy/fVHZcOMK2i8NHlz97meDGpDjwSp+GcWWwK5a57XNqO7+sYaX0HAsEiHZadVsgtP+LMr16Fyb2I8xU7CxBl73gucKGdgxFZjHlrX9+Gkf8oOeabgWi4ZlMAlY2I7CxVCsXF+am5zSGDEVmf4YaQ6n3jRmu8sdmif8KP1Feu7cw1JzWurBxDXADKSIL3NbJgiRMcYWT2bhMHXcW06lRzhLgHPfMDIMwzAEjxMHiuYHCVE05Rtcgzd7Jce5phz+8e1jA938zw0BziNpMn1TtA3I43+x+3uvH9mBmGxdPC0w6ACZ2ghzyOliOpC9aTFxt8xuPzcBadJqtTuXuIkrQyR6EaHgU1h62aZ1GscDofr7FZWOxhY0OAlu5iYESDqIHO+osmhUIIc29jPMG4jjp817jg6MoTpmioIXDXEgEFpB5HT3UhxmDvpH0WFHRZOQcB7b6/Vc902ZytnjAmCu3BcikOA9kDJNMawOsc5+t1VMwIgG/pM6cST9V33Lf5R7BT+r0+6aoR2hCFIwQhCAIDRwUoQgAQhCABCEIAEnj3aDqnFl13y4nmufqJVGvIFaEIleeIlQkK3ZJc9zhWqsktJDHADwhoi4NoGn+Y8VRR7CcGwcViDaJzjrOkn1JCdIBHtjGNo12lxjO9oET5jETHQrQ/7RM3ZWB4dy6YkCYF48Tf93WMUdnVHYqBWdUp5QJqGXBzZlwIAEEHjfL6r1y59FJOTWf8ArEjnD1A5mUizhYOES1wmCDoRMRyR2e1zQWGfAYa6NW7eo09lFRgMZhI0PrFxwvHzR2i5zQ17SfCfE3+ZptfhHHQa7L6Ppp+kgl+Wc01tdmjha4ADTYiwOxjhfXl+yuqOGmp5a9eSQY8PaCDIcJB5HROYR0tvcyZ6z+0fJOSrJtCV4OmtJjNFuHHirUIWbZqQQoawD8n6rpCQAhCEACEIQAIQhAAhCEACEIQALJqanqfqtZZVTU9T9VydVwgOEhj+xKdZ2Z2YOAgOa8giJgjYEZnGY3TWLY403hhhxY4NMxDi0gGdrwvLUsB2g6oCXZG03tOV1Yu7xpo4ek8AtEQMuIcA79dQHUSuSK9ojbxnYFF5Ln5hqTFRzRfWQCJGuvHgsWhhZxIZRcW0S0tdmc4uJBLrTbLEQOoi/hVPZWKZ3NF1V9YlrS//ALxUYG1D3eYgkudVbDH2cYl5gNDvDbh/hjF03Ue7quAa5xfNeo4XxGYS1x8Y7gBuU2nhJcofrvbeBPJ6jB9nNpyRJJ3PDgmlk/DuCr02uFdxcTkgGq6qczWAVH5ngEB77hug5TA1kKKjhDAhQHEQNQYEHnbX9/7yoqadL+11vo6jhJeCZRtF9OmGiGgADYK3Cu8ZG2X3g2jpJnqFVTmBNyugYIdw+hsfbWP6L2XmzCOGjQQoBnRQ90dT/f7LA6jpcMdN9tufP9v62gsJ1iOA368uSsTECEISGCEIQAIQhAAhCEACEIQALOxdKHcjdaK4q0g4QVlq6e+NAZSF09hBgrleY1QjBxj3HE+EaFsXuYAm0c09jezzUc15gAMILDMGQdSNCJseI6RRjmZK7ah8pI9LQVx2x28GBrabXPNRwaS0HwA/qP5sd4XNCahuvm2T5FalMeUVQcwhznB0l5Y9riYtrUJ5RC9KSsHE9lZKIIBnV0/5tuQB+q0ezMcKjQNwL+lvf+q0jqOUmn+fn0BPyOIcJCFK1KLKLpaJ109QY+y7QMO5tgM1p10kmRzvMfZAMr3VlWczVAxxb5T6HT+np7JmlVzwYiNf9Uac9deiWXVB+V3J0D/3Tb6keybyVGVOh5CELE6AUSpVf6ugv6m33+SYFiEISAEIQgAQhCABCEIAEIQgCnEYfMOeyz3NgwVqPdAJ4KnEUC4aAHjM/a659XQ35XIjIxeHFQZTxmx0WbU+E6L3Bz8ziIjxEaEnY31K2Q2ELznFN2KhDDdh0qZDmh0jNq9xs6ZBk3HiMTolexGQXOA8MxYab7dB7q6tjn1HFlIWuC4+xTmCwgpsyi+5PErO980/AuS9rp0VuGbLh+aXS5sZ2OvXY+unsmsF5/QrpgvWRSHKWrv9X0a3+qWrNh553H0Pzj35pqnq7qP/AINXGMHhngQfnf5SPVewnkiSuIsgiVBdePy+n0KlWYFmHxEOyEkz5ZvxkT6fNOLNreU9J9RcHqn+64E+8/VRJLk202+DpQ1saLpQSszUlCr7w7A/IfW6kVRvY8D9uKdCs7S1XFQYaJjUkwJ4c13iK+Ww8x+Q4nl9foo1sKox7sznOsI0UIQoNQQhCABCFy90fmpQBzW0jjb9/krFw1u51+gXabEJ4jByZb7JWpRdBsRAN+l91rKuuPCY1Fx1Bn7LnfTxlKwZgYbsh1GA5xJ80iwJEWI5X6z7NrUqgFs+oPS89PsVS7CBwBHhJGmqz1OmxcP6ElRnVvKek+ounMC3xE8B9VJ7PPEfNTQova2ABO5kcIU6WlK02uA7jLqIN7+hI9bGJWX2jiK4eWtDcuVoJNNxkv70EyHWDcrCQJ83MK3H4E1S0Pc9gEiWPy3MbjpYERdU0+w2vbBrYg5cwnvi0y4yZygXBmDqJXbufDHgz21MS4tBpQH5blpJY17ajgHaAkFtOdhOkkLSwLn92zvbPLWuNst3CSIOhBsR+6lvw6wf+LX1n/nOsIAjpaepPFcD4ZZlymriCJnxVnE+UiAdQJOaOLRsIVqfkh6a7F9RsgjiE/Sqhwkf2O4Xm63wsGuvXxJbt/jG3IuAmZ3OsxstXsfDCkDTDnOHml7szpsDJ9j1J4qpZRMcOjRc6P6LjXkB8z9h+dbFVWxAbbU8B+WCzXsNX7S1V1qmVpJvy4k2CpOM4NM8yI+RJ+SpcSTLjPCLAek681Sj5IlNdiGNjhck25mf6eilCFoYGghCFgdYIQhAAohShAAhCEACEIQBVQHhjgXD0DiAPYIomPCdgIPEae9r/wBVOH8oPGT/ALiXfdRVMFp01HoRp7gfhV92iexahCiVBQESqDRBcRpAbEW/m/t6KunmFSHEwZgk2MmQBwI/J2YcwzIjSL20M7dSqcez7kp2GcgmdOM/VWLhrLQb8fUz7Kp5c0ta2IIOs2A1PPUCOajKY7L3NkQdDb0KRqUywg6xoTzBEGPS/wCFltcRJ21kEX+aWFOo4Sb7wXQJ6AfUq9OSfciZ27FOOgDfWT9I+qrA9SbkoB/OaFpwYtt8ghc96OI9wrKNIuvMN4iL9J257p8cglfByXRqhXnDtaCXSbbxpraAOXsEuzQTrAnqlhjcaNFCELE6QQhCABCEIAEIQgAVdapGmpMDrzXaqY3MZOxIA4QSJ5m2u3vLXkTLGNgAcAB7WUkKUJDF3NymxDWnlo7aLwJ+o5rprWtIFgfmep4m6tIXLaIE2EH89uSrd5JomxGxB9QuKG8aTbp+0ypdRB5cYJE9Y1XYCLwMlUsHjd0b/wDYe1lZUfAJO357rmjTgX8xuevAchoEgfJ2pQhIYvWwsmQYO+4O3v8AshuCH6iXfIe37ymEKtzJ2q7IyjSFKEKSinFPhukzaDzB19JSrRbirMTUl0bN1/1ERHoD8xwVa1SpHPN2zQQhCyOgEIQgAQhCABCEIAhV4fyN6A+pEn5oQn2F3LUIQkMEIQgAQhCAEw4msWnRoBA52vz9U4hCqRMe4IQhSUCEIQAIQhAGbRPhHMA+pufmV0hC3fJy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hQSERUUEhQWFBUUFxcZGBgVFBgYGhgSFRYYFRgYGRoXHCYfFxkjGhcVHy8gIycpLCwsFh4xNTAqNSYtLCoBCQoKDgwOGg8PGiwkHiQsLC4sLCwsLCwpLCwsLC8sLCwsLCwsKSwsLCwsLCwsLCwsLCwpLCwsLCwsLCwsLCwsLP/AABEIAPMAzwMBIgACEQEDEQH/xAAbAAACAwEBAQAAAAAAAAAAAAAABAEDBQIGB//EAEEQAAEDAgQDBgUCBAQDCQAAAAEAAhEDIQQSMUFRYXEFEyIygZEGobHB8ELRFFLh8SNicpIVMzQWJENEU4KywtL/xAAaAQADAQEBAQAAAAAAAAAAAAAAAQIDBAUG/8QALhEAAgIBAwMACQQDAAAAAAAAAAECESEDEjEEQVETImFxgbHB0fAFMlKRoeHx/9oADAMBAAIRAxEAPwD66szHfEzsO5rDQqVGZGOL2QYD++gEG8gUhfTxXLYk6Ssw1Ughuo24gAfSw91q1aOeDpmGz4+plzm9zX8OX9LTMsz28V5BAbHnJAbMhXY/42o0qjqbm1C5r2sIaGk+JxGaJ8oib7ELp/bGKbiQx1H/AAe8qNLm06zj3YpUn03SBlHic8Gd2w0OIJVOO+KK7Kz6TcFVeA9rG1Bmyua6S5x8EBohu951CyOgnCfG7KoBZRqnMKZEmmLVKjaYI8fiaC4ZnCQLg3EKzsT4zp4lzA2lVb3mhc1sDwF94dwEEjQuYD5grML2/VLaB/hXsa8O7weKaOV2QNytp+I7wIEC2ZX0sY41qlM0KrGs8jw52WoQAYbFm7jxQJFpTEayVxVe4a0kHUwB5YPERrCU7I7SqVKQfUpPp8WPnMwSRqWgPECeI52TuNYYBH6TPpBBjj+dFUeSZN1gXA/DxUOdAkqQVD2AiCJC095zlX8az+dv+4K5UUcAzRjGmPl6wb8k13D+A/3f0Tlt7f5CKkyupUDRJIAG5MDgqm42mYAe2+niF50jira+FJEOa17TqAM17ESCNP2VNPC05zBrZ1nLoR9E1trImpJl6ljy0yN9Qd7RMxY6eyhCgrgZpYoEwQQfcH1H3hXpCmCXCNjfgBF55wTbmma1S4Atm3sSPT76BQ45wbRlayXIVRYRcEnkTr67FdteCJH9uvBTRdi+KpfqHr049R9JSeLc7ISzzRItm9hIkwtUFKYijluNN+XPpx9+K0hLJlqQ7oWwlfOxruIG0XjgpfYzx1+m+0x0vxSTHd3VOmSobRs+NDFhP3Ho/UFj8+Y3HqJC2kqeOGYRdoZoUXCTa8WvtO/G/BWd4f5fciPcTPsrAZvxUrmbvk60q4M9zS2xngDFjwvpPLii8gjUHf2PyJVlSvmJafKTlnedJ6ZvpKqY6R+fkLUwdJ4HaVUOEj+x3B5qHV2iZNxtueg1Pok85acw10I4jh777XTdF0UwYJtIG8bDrEBQ4pZNYysz/wCKcGZYJLjIIkRMOItzz8NuMoAJjNoRcOcfN7wuaFWcwJgk8IhxmRyMgmDtdWtE2I0Op3jdbPBz22c1sS8QweKSLGZi5IsDOmvXiFYXvJvn42EAX0tr7lcUqxFQaeI5bzIGpI0EG3qBqrv+NUN6rAYmHOynLeDDoMGDB0Oyib21g1gt3c4w2EJcSbCd8wJtyI++nqrW4YEzLg3bxG5Okbga9Z5BXYbFsqDNTc14mJa4OE8JC5e1o1YI3MNi/wBuKne5MvYkKY/tcUXZMgMU3PEOAswOOWIsTFuMPP6TNeJ7cLIzNa0FhdJebAPDPKWAm7gdt1xiu1m03Fr2tLYYQXeZzSKswDqRlA55+aXwvaz5OWg05WEva0EZS01BlEgHVjSBEnvNovFZLLafalpdTIkOJmoWnw1e6AcMsATGpsJ1i5W7TbnIyw6G3bU8ElwpiDGU3Im1gCeR7xHarmtzAUnDJVdLcxDjTg5Qd8xcONwddqcP2q55aCxrQSGwIl4LzTJZZzYa2HESbHVO3yKkaGDp94wOzESXD9Ju1xaYMXEgweEJg4IbFw9Z+skLsAMFpOgAnfgJ0+ih1NzrHLEiRBOhmJMfRO35FtXg7YA2Gi1ifYifWSuAQ0mTrfn/AG+inuY8sN4kAT9FJLWDgJ9z9ypGS2s02DgehCHUgbkAnmAgw4a21BHHiFyKsea3OLH9uh+aPcP3gWQZaOo09Rz+qg1iPNAsSPS5HMxf0PBB8XHL7T94+ttlRjaAgAACTBho3B5clSSbpkt0rRTUpB3mAPLYC9hHU9ZPGFLKwJIBktMHkTddJLEUHCq2owTMNeBAOW8GTrHBax9bDZzN1k1cG60fy29Nvlb0TCUwnmdwgT1v9vqE2sJ8nTB2jNDbX3nTmZsugIQha2c5FQSD0KU7QrNotpu8WVzg0vloFPaXEi28yRYOvMAuJPG4TvGGnUaHsJBgiRLTmnbxTO6avsxppcndStmg7+UnMJI4OgR0I68CrBXgXBsYNvn06LNZ8LYUt/6dgkGRDh5td54rTDTAFtp4R6pt3gQrUbEZ3EAkRcnS5sCPfW8wNpxnw9QfVY8loawODmBrCH5r+K0+a+99Iky3UEgix9d/susN2g0NaCDYAZoHDgDOx0GxNkSuSKg0mWYbBNbZlNtNvAAAm0aDTa5v0UvfDsrSc0SA5xh3K5meY+aZp1A4SCCOIVGKpsdYkB1oNpidt+KyTzk2axgvaJAzATY8RIvaeaUbhyx1py7EG7dBodR+w3TgH4VKlSobjZw2neSSTzOnoLLtZOP7eDMwaC7KSCYs0gTtcySANJvexWDje2qtSQTDTsLWtwM6SLn9RsLEc2v1Onoq5seD1tUh8tDhIgkC9rxMGdQfUKe8JaSAJExG8bge9t41usn4eGdrnEjPJBIAzEO8VzFgSTpGnFPY6nVzU+6gNaZcM0SAWjLpfwl/C4bdbaeopwUlw8i5HWmdL/slMRgM0nNcn9QsBwEQR91nf8PrZQIgw7MSWGXwwywRYEhwAOgJsLBQcJiWNtUJDs83k09MsEkzMRwbJK0Tp+qDVrJuU2wAOA4R8hoqDiD3mW0fPykzPUEQsiv2o4Vr1KbAHyWOrMByFtMRfUR3jxp5mnYhalGvRqullRryP5KgOlpOU84STXcGn2G5VddmYFoIkQehm08jBHuun0wdQo/h28I5ix9x0+SFSG8iNJ+Yw0cdTYEbWm6u/hXf5et7em/umG07yTMaaD6alWKnPwZrTXcpw7cvh4acwd+Zmfwq5V1LEGJiQY1gxfnoEd83+Ye4UvOTRYwJoQhaHKCEKs4lomXARxIH1TSsCRV5cdLxE6gXGnBdBwP59lU7EU3DzNtI8wsbg9ND7KXVg7V7Tt+i52GnyVbfYK0SXZZMW1kXk3JtwiT7qG0PFmOtxrtPt+dI7FIREW6b6rpK/A6Jp1HNkNiCZuDbjofyVBkkkwZ5Wgep5rl1QCxIHUhS14OhB6GeaQ77HdKoW6XHAmI6WNuSiriHEGSGjl/+jp6LggT4ycsA2GpB3IE8NEjjy9zwykzK3ISaryTlqXjwO12NtZ1GWC6XLHbrkO1a7KTczmzALhwzMba0jMdABc6xovJHtbMZc193XJG5iSeESvQdoYfG92QH0XS1wIyOm4IBBm8C8QJI2FljUM2UZyC7ctkCeU3hfPfrMv2Ltn6FQQz8N4CliKlR5ZUBytGZpLSLGI47jSxZPNb/AP2epWBq4kG9zXqCZInS3AevEp3sDDhtBp3d4j66fKFV2z2Ia5Dg+IaWxsWuMuEi4mGz/pHErv6KOzQin4+eTYZ7O7LFGYfUfMf8x5fEToTfffkmq1IOaWuuHAgjSxEHTksPCur0Q1tQuOpLoNTMWwS0ku8ALQ4g2kxYRlNuG+JWuF25rSe6cHgNIbxyy4F7WwJubbgddBYnRr4Gn/gljXd257b0i/KcwaQSWnzGQIse7I/TC1ex/wCHc01MOxgBJbmbTDJgyRoCRN+C6oYqkX+BzfGTmFhnOWzrxnkNiRMgbxZ4BDBErl7AdRKM14319Pz6rpIZTh32AJ8XA68bTqOd1cuKjJEex4HYopvkA+/IixHvKp5yJYwdqMqlCkYlRw+aSZHDUdTB9rjbmirhy24JcN7X6iNRyiU6hXvZn6NUZxdxBHVrv2VD8DTfctDvmJJknhqFsJHtOGMNQNkggmLHLIB62VelUc3REtLAoezaR/QP7WU0+zqbSC1jQRew5z9bqqj2xSd+rL/qEfPT5p1OOvvVxla9jsy2rwCEIQMXr9nU3kuc0FxETeY4fNWUMM1k5GhsmTG54qxCrdJqrFS5Beb7aFA1SarMRJhs0w7KctwTFjGYkAzpOtl6RK9oYV7wO7qmk4TBAkX4tJh3qDGqkpHm+0KlJlKGOxFF9cmm3OXhwg03OIB0B8LZBHnidIU/hXVHU2Nrd34gHF2WSDbUxBsdN+iu7cr1G1W948VG02NZZgBNYnxP4NEGNY++l2H8L03OqVarCCRl872zLYPlcLZYH9l8/wBTF9V1Oxfti6+d/b4GsTVp9i1mwG4x4a0Q0GmwmAAACSbi07HW4Wxh2FrQHOzkC7oiTxgaLIp/C2FHkoNNonM+L2te+i15dwA+fy/qvbqjSyXuGkSeH35KmthMxBOWRH6Z0IcAb3GYA7XCva2PzUpLtGvXa5vc021Gwcwc/IZlsQTtGY6HQaIuuAoWqdjsgAgw2POc7IY1zabdZDGl5MxM6lJNbi6YGV3eHM+SYN3ACS2SQGua6zTHjGgsGnYvGOaQcNTBII/6gHUf6dPze3WBc6nSacQ9pqQfGMrcxE+DxACQLX4cpVYaFwyMP2yXg94zu3A08oNnEvNzlJkBrXNm+hNhon8Jjw9uYXaSQHAECxjQ3F99NL3SmExAr02uqBuY5gaZLHGJhwEgG7YMWMESE7RwzRTIpiA7MYFvE6ZttfbZIBlVYfyzxk+5n6Ll78wA4mDIvEEn3iPVXoeEPkEIQpGCEIQAKrFNljgbggq1cVfKeh+imStNAedrdksIsMp4iT8iUo91el+olosLAiPUSFsIXiej25024v2fVEtJiGF7fGlQRzbcH02WnQxDXiWkO6ffgkcV2c19zY8R9+KXPYjf5jPounT6zqIYmlJeeGZvT8D2O7VZSsfEeAi3Xgsut8TOEkNAEONzO1ibjQgzpbhqrq/YYjwkz/mvPHZedx2KbRf3dQwTnvsGs8TiTwAU6nX6yliNL+/z3eLJcGjZwXxS+ply0mFpdGbvcsjNlzBhbI0NiZEX5tdt1SxrqjKzgRfIwNeXQAA0AkxcEkgT4jrAC8O7DMDPFXGZsgd29lIBsnw5BAscxi2gG0kwLsrxlqZyZAD8Q0gzMGJj56KpfqbqlDPbP9dhqA7Ta6q+kH5i4NDnFzWgmoQJJjeTcCImeC+mYBsMHV3ycQsD4X7LLKj3vY1pc0DibROltS4dAF6ZrYECwHBafp8HHTcpct/f7mqWbJQhC9AoEIQgASeO7ObVEOa1wOzhvlLZEg/pJFwfROITToTVnn6GGpUcRTa3DeMhwDqYEMAb+oZsrZBgHmLXWjVc4PtLZEwYIJkySAb/AKdxqrX9m0zVFUt8bZgydxH0J9yu8UBF5kXGW7vQfgVxlngmSxyU4erLgCIMuO0G0ACOAPylOrGxOct8EZheNDmFoE6X35RvIpp9pBpBew0yLy7Q2IPiiTveOHFavScsoxWqo4ZvoSWG7RBnM5uxBHPaJJn9wmqNXMJEjXXkSPssJRceTdST4O0BCFJRiNpYq9zcE3LDlNiAPYt4CSeCqrtxXdvFwTm8Rc3cPiBJH8kaXdcQL+gXNRkgjipkrToDy1U4gulohoeDBc27GhoLRr5pebxoLjRailzYMHZUYoPLHCmQHx4S64B4kb/mmq8p+BFqV7Q7Lp1w0VATlMiHFsHjLSEoP4yf/LxJ/wDU0tH3G2imMZxw/tVvc87Wj1ToBKt2FhmvjLVOVpJio8gNJaZ80xYWFvtmV6NMV3ljZ7yA4Ez4WCG26D5J7tXCYqHOd3MxALA/jq7NOokb3ixV3w9hhmLnQXhovtOhInS/1XJqS3vZL/WeH8PmQ910jnD9gscxzTRYDZzSabdvMBbhBjktHDdhUGCe7YTqXFjfcWstBw9DseBXLGkgQLEj0AdcH2Mey7tLp4zjGuY4+F8/ATe1jfZTT4nHcxHDl8loJHs+oR4XCDrrMukl3Ta3VPL09u3BcHaBCFTi8SKbHPOjQT1jbqTb1QUXIWM34iBBOQ5WszOIdMO8QyzljzNy6ySRaFA+JW6loADMxJcfMGuc5tmxbI65I00QBtIWVU7faBOW/j8JcAfC7I2RtmJHT0T+FxQfTa8aObPTiD0uPRAHdR0aanRS1kfc8VDBudT8hw/f+i7TfgRk4/sxrnZnTrYhxBBJmCNIJ36BUYamZhz87CAQ0gE2MgkyfnHyW29gIg3BSlbDZTIFovFyDNydzt0hbx1W1tZhPSzaFqeDY12ZrQDysPbSYsr6GKIGUAGNCTFp6Gbzdcd6OI9/yU0zDSxodYgbG49UpP8AkKC/iMIQhYHSCEIQBRiMPm6rz/xBgqlSg9lIlryad85YYbVY54zAEiWNcNN+C9Okcey4PH7Ll19NfvQHkP8AgGIgltUse6oy/fVHZcOMK2i8NHlz97meDGpDjwSp+GcWWwK5a57XNqO7+sYaX0HAsEiHZadVsgtP+LMr16Fyb2I8xU7CxBl73gucKGdgxFZjHlrX9+Gkf8oOeabgWi4ZlMAlY2I7CxVCsXF+am5zSGDEVmf4YaQ6n3jRmu8sdmif8KP1Feu7cw1JzWurBxDXADKSIL3NbJgiRMcYWT2bhMHXcW06lRzhLgHPfMDIMwzAEjxMHiuYHCVE05Rtcgzd7Jce5phz+8e1jA938zw0BziNpMn1TtA3I43+x+3uvH9mBmGxdPC0w6ACZ2ghzyOliOpC9aTFxt8xuPzcBadJqtTuXuIkrQyR6EaHgU1h62aZ1GscDofr7FZWOxhY0OAlu5iYESDqIHO+osmhUIIc29jPMG4jjp817jg6MoTpmioIXDXEgEFpB5HT3UhxmDvpH0WFHRZOQcB7b6/Vc902ZytnjAmCu3BcikOA9kDJNMawOsc5+t1VMwIgG/pM6cST9V33Lf5R7BT+r0+6aoR2hCFIwQhCAIDRwUoQgAQhCABCEIAEnj3aDqnFl13y4nmufqJVGvIFaEIleeIlQkK3ZJc9zhWqsktJDHADwhoi4NoGn+Y8VRR7CcGwcViDaJzjrOkn1JCdIBHtjGNo12lxjO9oET5jETHQrQ/7RM3ZWB4dy6YkCYF48Tf93WMUdnVHYqBWdUp5QJqGXBzZlwIAEEHjfL6r1y59FJOTWf8ArEjnD1A5mUizhYOES1wmCDoRMRyR2e1zQWGfAYa6NW7eo09lFRgMZhI0PrFxwvHzR2i5zQ17SfCfE3+ZptfhHHQa7L6Ppp+kgl+Wc01tdmjha4ADTYiwOxjhfXl+yuqOGmp5a9eSQY8PaCDIcJB5HROYR0tvcyZ6z+0fJOSrJtCV4OmtJjNFuHHirUIWbZqQQoawD8n6rpCQAhCEACEIQAIQhAAhCEACEIQALJqanqfqtZZVTU9T9VydVwgOEhj+xKdZ2Z2YOAgOa8giJgjYEZnGY3TWLY403hhhxY4NMxDi0gGdrwvLUsB2g6oCXZG03tOV1Yu7xpo4ek8AtEQMuIcA79dQHUSuSK9ojbxnYFF5Ln5hqTFRzRfWQCJGuvHgsWhhZxIZRcW0S0tdmc4uJBLrTbLEQOoi/hVPZWKZ3NF1V9YlrS//ALxUYG1D3eYgkudVbDH2cYl5gNDvDbh/hjF03Ue7quAa5xfNeo4XxGYS1x8Y7gBuU2nhJcofrvbeBPJ6jB9nNpyRJJ3PDgmlk/DuCr02uFdxcTkgGq6qczWAVH5ngEB77hug5TA1kKKjhDAhQHEQNQYEHnbX9/7yoqadL+11vo6jhJeCZRtF9OmGiGgADYK3Cu8ZG2X3g2jpJnqFVTmBNyugYIdw+hsfbWP6L2XmzCOGjQQoBnRQ90dT/f7LA6jpcMdN9tufP9v62gsJ1iOA368uSsTECEISGCEIQAIQhAAhCEACEIQALOxdKHcjdaK4q0g4QVlq6e+NAZSF09hBgrleY1QjBxj3HE+EaFsXuYAm0c09jezzUc15gAMILDMGQdSNCJseI6RRjmZK7ah8pI9LQVx2x28GBrabXPNRwaS0HwA/qP5sd4XNCahuvm2T5FalMeUVQcwhznB0l5Y9riYtrUJ5RC9KSsHE9lZKIIBnV0/5tuQB+q0ezMcKjQNwL+lvf+q0jqOUmn+fn0BPyOIcJCFK1KLKLpaJ109QY+y7QMO5tgM1p10kmRzvMfZAMr3VlWczVAxxb5T6HT+np7JmlVzwYiNf9Uac9deiWXVB+V3J0D/3Tb6keybyVGVOh5CELE6AUSpVf6ugv6m33+SYFiEISAEIQgAQhCABCEIAEIQgCnEYfMOeyz3NgwVqPdAJ4KnEUC4aAHjM/a659XQ35XIjIxeHFQZTxmx0WbU+E6L3Bz8ziIjxEaEnY31K2Q2ELznFN2KhDDdh0qZDmh0jNq9xs6ZBk3HiMTolexGQXOA8MxYab7dB7q6tjn1HFlIWuC4+xTmCwgpsyi+5PErO980/AuS9rp0VuGbLh+aXS5sZ2OvXY+unsmsF5/QrpgvWRSHKWrv9X0a3+qWrNh553H0Pzj35pqnq7qP/AINXGMHhngQfnf5SPVewnkiSuIsgiVBdePy+n0KlWYFmHxEOyEkz5ZvxkT6fNOLNreU9J9RcHqn+64E+8/VRJLk202+DpQ1saLpQSszUlCr7w7A/IfW6kVRvY8D9uKdCs7S1XFQYaJjUkwJ4c13iK+Ww8x+Q4nl9foo1sKox7sznOsI0UIQoNQQhCABCFy90fmpQBzW0jjb9/krFw1u51+gXabEJ4jByZb7JWpRdBsRAN+l91rKuuPCY1Fx1Bn7LnfTxlKwZgYbsh1GA5xJ80iwJEWI5X6z7NrUqgFs+oPS89PsVS7CBwBHhJGmqz1OmxcP6ElRnVvKek+ounMC3xE8B9VJ7PPEfNTQova2ABO5kcIU6WlK02uA7jLqIN7+hI9bGJWX2jiK4eWtDcuVoJNNxkv70EyHWDcrCQJ83MK3H4E1S0Pc9gEiWPy3MbjpYERdU0+w2vbBrYg5cwnvi0y4yZygXBmDqJXbufDHgz21MS4tBpQH5blpJY17ajgHaAkFtOdhOkkLSwLn92zvbPLWuNst3CSIOhBsR+6lvw6wf+LX1n/nOsIAjpaepPFcD4ZZlymriCJnxVnE+UiAdQJOaOLRsIVqfkh6a7F9RsgjiE/Sqhwkf2O4Xm63wsGuvXxJbt/jG3IuAmZ3OsxstXsfDCkDTDnOHml7szpsDJ9j1J4qpZRMcOjRc6P6LjXkB8z9h+dbFVWxAbbU8B+WCzXsNX7S1V1qmVpJvy4k2CpOM4NM8yI+RJ+SpcSTLjPCLAek681Sj5IlNdiGNjhck25mf6eilCFoYGghCFgdYIQhAAohShAAhCEACEIQBVQHhjgXD0DiAPYIomPCdgIPEae9r/wBVOH8oPGT/ALiXfdRVMFp01HoRp7gfhV92iexahCiVBQESqDRBcRpAbEW/m/t6KunmFSHEwZgk2MmQBwI/J2YcwzIjSL20M7dSqcez7kp2GcgmdOM/VWLhrLQb8fUz7Kp5c0ta2IIOs2A1PPUCOajKY7L3NkQdDb0KRqUywg6xoTzBEGPS/wCFltcRJ21kEX+aWFOo4Sb7wXQJ6AfUq9OSfciZ27FOOgDfWT9I+qrA9SbkoB/OaFpwYtt8ghc96OI9wrKNIuvMN4iL9J257p8cglfByXRqhXnDtaCXSbbxpraAOXsEuzQTrAnqlhjcaNFCELE6QQhCABCEIAEIQgAVdapGmpMDrzXaqY3MZOxIA4QSJ5m2u3vLXkTLGNgAcAB7WUkKUJDF3NymxDWnlo7aLwJ+o5rprWtIFgfmep4m6tIXLaIE2EH89uSrd5JomxGxB9QuKG8aTbp+0ypdRB5cYJE9Y1XYCLwMlUsHjd0b/wDYe1lZUfAJO357rmjTgX8xuevAchoEgfJ2pQhIYvWwsmQYO+4O3v8AshuCH6iXfIe37ymEKtzJ2q7IyjSFKEKSinFPhukzaDzB19JSrRbirMTUl0bN1/1ERHoD8xwVa1SpHPN2zQQhCyOgEIQgAQhCABCEIAhV4fyN6A+pEn5oQn2F3LUIQkMEIQgAQhCAEw4msWnRoBA52vz9U4hCqRMe4IQhSUCEIQAIQhAGbRPhHMA+pufmV0hC3fJy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http://64.19.142.12/upload.wikimedia.org/wikipedia/commons/thumb/f/fb/Egypt_NK_edit-sr.svg/220px-Egypt_NK_edit-sr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657601"/>
            <a:ext cx="3429000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8763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19201"/>
            <a:ext cx="8763000" cy="646331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Прве државе су биле  град-државе  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819400"/>
            <a:ext cx="9143999" cy="1477328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sr-Cyrl-R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Град- држава </a:t>
            </a:r>
            <a:r>
              <a:rPr lang="sr-Cyrl-R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= </a:t>
            </a:r>
            <a:r>
              <a:rPr lang="sr-Cyrl-R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град са околним пољопривредним  подручјем ( селима)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953000"/>
            <a:ext cx="8534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en-US" sz="32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76400"/>
            <a:ext cx="762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R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Подела друштва: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5908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аристократија</a:t>
            </a:r>
            <a:r>
              <a:rPr lang="sr-Cyrl-R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sr-Cyrl-R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 робовласници ),</a:t>
            </a:r>
            <a:endParaRPr lang="sr-Cyrl-RS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sr-Cyrl-R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Владајући слој 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038600"/>
            <a:ext cx="9144000" cy="1692771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3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Слободан народ</a:t>
            </a:r>
            <a:r>
              <a:rPr lang="sr-Cyrl-R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sr-Cyrl-R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земљорадници, занатлије трговци, плаћају порез и иду у рат- </a:t>
            </a:r>
            <a:r>
              <a:rPr lang="sr-Cyrl-RS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потчињен слој.</a:t>
            </a:r>
            <a:endParaRPr lang="en-US" sz="3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791200"/>
            <a:ext cx="91440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sr-Cyrl-RS" sz="3600" b="1" cap="none" spc="50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Робови</a:t>
            </a:r>
            <a:r>
              <a:rPr lang="sr-Cyrl-RS" sz="3600" b="1" cap="none" spc="50" dirty="0" smtClean="0">
                <a:ln w="11430"/>
              </a:rPr>
              <a:t>-људи без личне слободе</a:t>
            </a:r>
            <a:endParaRPr lang="en-US" sz="3600" b="1" cap="none" spc="50" dirty="0">
              <a:ln w="1143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286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Друштво -робовалсничко</a:t>
            </a:r>
          </a:p>
          <a:p>
            <a:pPr algn="ctr"/>
            <a:r>
              <a:rPr lang="sr-Cyrl-RS" sz="4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владали су власници робова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r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458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Египат- </a:t>
            </a:r>
            <a:r>
              <a:rPr lang="sr-Cyrl-RS" sz="3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Дар реке Нил </a:t>
            </a:r>
            <a:r>
              <a:rPr lang="sr-Cyrl-RS" sz="3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 Херодот )</a:t>
            </a:r>
            <a:endParaRPr lang="en-US" sz="3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44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Сеоске општине НОМЕ појавиле се</a:t>
            </a:r>
            <a:r>
              <a:rPr lang="sr-Latn-CS" sz="2400" dirty="0" smtClean="0"/>
              <a:t> </a:t>
            </a:r>
            <a:r>
              <a:rPr lang="sr-Cyrl-RS" sz="2800" b="1" dirty="0" smtClean="0">
                <a:solidFill>
                  <a:schemeClr val="bg1"/>
                </a:solidFill>
              </a:rPr>
              <a:t>у долини реке Нил</a:t>
            </a:r>
            <a:r>
              <a:rPr lang="sr-Latn-CS" sz="2800" b="1" dirty="0" smtClean="0">
                <a:solidFill>
                  <a:schemeClr val="bg1"/>
                </a:solidFill>
              </a:rPr>
              <a:t>-IV </a:t>
            </a:r>
            <a:r>
              <a:rPr lang="sr-Cyrl-CS" sz="2800" b="1" dirty="0" smtClean="0">
                <a:solidFill>
                  <a:schemeClr val="bg1"/>
                </a:solidFill>
              </a:rPr>
              <a:t>милениј </a:t>
            </a:r>
            <a:r>
              <a:rPr lang="sr-Cyrl-RS" sz="2800" b="1" dirty="0" smtClean="0">
                <a:solidFill>
                  <a:schemeClr val="bg1"/>
                </a:solidFill>
              </a:rPr>
              <a:t>пре н.е</a:t>
            </a:r>
            <a:r>
              <a:rPr lang="sr-Cyrl-RS" sz="2400" b="1" dirty="0" smtClean="0">
                <a:solidFill>
                  <a:schemeClr val="bg1"/>
                </a:solidFill>
              </a:rPr>
              <a:t>.</a:t>
            </a:r>
            <a:r>
              <a:rPr lang="sr-Cyrl-RS" sz="2400" b="1" dirty="0" smtClean="0"/>
              <a:t>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3622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</a:rPr>
              <a:t>Горњи и Доњи Египат ујединио је фараон МЕНЕС  око  3000 г.пре н.е. </a:t>
            </a:r>
            <a:r>
              <a:rPr lang="sr-Cyrl-RS" sz="2400" dirty="0" smtClean="0"/>
              <a:t>престоница </a:t>
            </a:r>
            <a:r>
              <a:rPr lang="sr-Cyrl-RS" sz="2400" b="1" dirty="0" smtClean="0">
                <a:solidFill>
                  <a:schemeClr val="bg1"/>
                </a:solidFill>
              </a:rPr>
              <a:t>Мемфис</a:t>
            </a:r>
            <a:r>
              <a:rPr lang="sr-Cyrl-RS" sz="2400" dirty="0" smtClean="0"/>
              <a:t>.</a:t>
            </a:r>
          </a:p>
          <a:p>
            <a:r>
              <a:rPr lang="sr-Cyrl-RS" sz="2000" b="1" dirty="0" smtClean="0">
                <a:solidFill>
                  <a:schemeClr val="bg1"/>
                </a:solidFill>
              </a:rPr>
              <a:t>Владари Египта носили су титулу ФАРАОН </a:t>
            </a:r>
            <a:r>
              <a:rPr lang="sr-Cyrl-RS" sz="2000" dirty="0" smtClean="0"/>
              <a:t>( </a:t>
            </a:r>
            <a:r>
              <a:rPr lang="sr-Cyrl-RS" sz="2000" b="1" dirty="0" smtClean="0"/>
              <a:t>краљ</a:t>
            </a:r>
            <a:r>
              <a:rPr lang="sr-Cyrl-RS" sz="2000" dirty="0" smtClean="0"/>
              <a:t>).</a:t>
            </a:r>
            <a:r>
              <a:rPr lang="sr-Cyrl-RS" sz="2000" b="1" dirty="0" smtClean="0"/>
              <a:t>Веровало се да је он син бога сунца РА и да утиче на поплаве Нила и победе египатске војске. Владао је помоћу  великог броја државних службеника који су управљали провинцијама, главни - Велики везир</a:t>
            </a:r>
            <a:r>
              <a:rPr lang="sr-Cyrl-RS" sz="2000" b="1" dirty="0" smtClean="0">
                <a:solidFill>
                  <a:schemeClr val="bg1"/>
                </a:solidFill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648200"/>
            <a:ext cx="8305800" cy="89255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sr-Cyrl-RS" sz="2600" b="1" dirty="0" smtClean="0">
                <a:solidFill>
                  <a:schemeClr val="bg1"/>
                </a:solidFill>
              </a:rPr>
              <a:t>Највећа моћ Египта за време влада фараона Тутмиса </a:t>
            </a:r>
            <a:r>
              <a:rPr lang="sr-Latn-RS" sz="2600" b="1" dirty="0" smtClean="0">
                <a:solidFill>
                  <a:schemeClr val="bg1"/>
                </a:solidFill>
              </a:rPr>
              <a:t>III </a:t>
            </a:r>
            <a:r>
              <a:rPr lang="sr-Cyrl-RS" sz="2600" b="1" dirty="0" smtClean="0">
                <a:solidFill>
                  <a:schemeClr val="bg1"/>
                </a:solidFill>
              </a:rPr>
              <a:t>у 14. веку пре н.е.</a:t>
            </a:r>
            <a:r>
              <a:rPr lang="sr-Cyrl-RS" sz="2600" b="1" dirty="0" smtClean="0">
                <a:solidFill>
                  <a:srgbClr val="FF0000"/>
                </a:solidFill>
              </a:rPr>
              <a:t> </a:t>
            </a:r>
            <a:r>
              <a:rPr lang="sr-Cyrl-RS" sz="2600" b="1" dirty="0" smtClean="0">
                <a:solidFill>
                  <a:schemeClr val="bg1"/>
                </a:solidFill>
              </a:rPr>
              <a:t>и РАМЗЕСА </a:t>
            </a:r>
            <a:r>
              <a:rPr lang="sr-Latn-RS" sz="2600" b="1" dirty="0" smtClean="0">
                <a:solidFill>
                  <a:schemeClr val="bg1"/>
                </a:solidFill>
              </a:rPr>
              <a:t>II</a:t>
            </a:r>
            <a:r>
              <a:rPr lang="sr-Cyrl-RS" sz="2600" b="1" dirty="0" smtClean="0">
                <a:solidFill>
                  <a:schemeClr val="bg1"/>
                </a:solidFill>
              </a:rPr>
              <a:t> у 13.веку.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9436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Египат у 7. веку освајају Асирци,у 6.веку ( 525. ) освајају Персијанци,у 4. Македонци а Римљани 30.г. пре н.е. </a:t>
            </a:r>
            <a:endParaRPr lang="en-US" b="1" dirty="0"/>
          </a:p>
        </p:txBody>
      </p:sp>
      <p:pic>
        <p:nvPicPr>
          <p:cNvPr id="5122" name="Picture 2" descr="http://64.19.142.10/upload.wikimedia.org/wikipedia/commons/thumb/4/48/Ancient_Egypt_map-sr.svg/325px-Ancient_Egypt_map-sr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-3024188"/>
            <a:ext cx="3095625" cy="3633788"/>
          </a:xfrm>
          <a:prstGeom prst="rect">
            <a:avLst/>
          </a:prstGeom>
          <a:noFill/>
        </p:spPr>
      </p:pic>
      <p:pic>
        <p:nvPicPr>
          <p:cNvPr id="5" name="Picture 2" descr="https://encrypted-tbn0.gstatic.com/images?q=tbn:ANd9GcT8PtTVhT7oW1WonIWw5iDOQ9QN9p8svQx7oT85IVJmqo6YbBroo9Oa8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5029200"/>
            <a:ext cx="1295400" cy="16002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781800" y="64770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2000" b="1" dirty="0" smtClean="0">
                <a:solidFill>
                  <a:schemeClr val="bg1"/>
                </a:solidFill>
              </a:rPr>
              <a:t>Рамзес </a:t>
            </a:r>
            <a:r>
              <a:rPr lang="sr-Latn-RS" sz="2000" b="1" dirty="0" smtClean="0">
                <a:solidFill>
                  <a:schemeClr val="bg1"/>
                </a:solidFill>
              </a:rPr>
              <a:t>II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plit orient="vert" dir="in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00295 0.72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8458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Месопотамија( међуречје)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143000"/>
            <a:ext cx="8229600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2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географски простор између  </a:t>
            </a:r>
            <a:r>
              <a:rPr lang="sr-Cyrl-RS" sz="2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река ТИГАР и ЕУФРАТ</a:t>
            </a:r>
            <a:r>
              <a:rPr lang="sr-Cyrl-RS" sz="2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</a:t>
            </a:r>
            <a:endParaRPr lang="en-US" sz="2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362201"/>
            <a:ext cx="9144000" cy="166199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Сумерци</a:t>
            </a:r>
            <a:r>
              <a:rPr lang="sr-Cyrl-R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 </a:t>
            </a:r>
            <a:r>
              <a:rPr lang="sr-Cyrl-R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најстарији народ</a:t>
            </a:r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, први основали </a:t>
            </a:r>
            <a:r>
              <a:rPr lang="sr-Cyrl-R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град-државе</a:t>
            </a:r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sr-Cyrl-R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КИШ ,УР, УРУК и ЛАГАШ </a:t>
            </a:r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</a:t>
            </a:r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пронашли КЛИНАСТО писмо. ( </a:t>
            </a:r>
            <a:r>
              <a:rPr lang="sr-Latn-R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IV</a:t>
            </a:r>
            <a:r>
              <a:rPr lang="sr-Cyrl-R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мил</a:t>
            </a:r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пре н.е</a:t>
            </a:r>
            <a:r>
              <a:rPr lang="sr-Latn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sr-Cyrl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sr-Cyrl-R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191000"/>
            <a:ext cx="91440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sr-Cyrl-RS" sz="2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АКАЂАНИ</a:t>
            </a:r>
            <a:r>
              <a:rPr lang="sr-Cyrl-RS" sz="2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-</a:t>
            </a:r>
            <a:r>
              <a:rPr lang="sr-Cyrl-RS" sz="28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r-Cyrl-RS" sz="28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24. век пре н.е</a:t>
            </a:r>
            <a:r>
              <a:rPr lang="sr-Cyrl-RS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sr-Cyrl-RS" sz="2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освајају Сумер,</a:t>
            </a:r>
            <a:r>
              <a:rPr lang="sr-Cyrl-RS" sz="2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вл</a:t>
            </a:r>
            <a:r>
              <a:rPr lang="sr-Cyrl-RS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адар</a:t>
            </a:r>
            <a:endParaRPr lang="sr-Cyrl-RS" sz="28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accent3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sr-Cyrl-RS" sz="28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САРГОН</a:t>
            </a:r>
            <a:r>
              <a:rPr lang="sr-Cyrl-RS" sz="28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r-Cyrl-RS" sz="28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endParaRPr lang="en-US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098" name="Picture 2" descr="http://media.medias.rs/images/2/218/sumerska-civilizacija-map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5400" y="0"/>
            <a:ext cx="5267325" cy="3810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5257801"/>
            <a:ext cx="4572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R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Сваки град Месоптамије  имао је </a:t>
            </a:r>
            <a:r>
              <a:rPr lang="sr-Cyrl-RS" sz="2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зигурат  </a:t>
            </a:r>
            <a:r>
              <a:rPr lang="sr-Cyrl-R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 </a:t>
            </a:r>
            <a:r>
              <a:rPr lang="sr-Cyrl-RS" sz="2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степенаста кула </a:t>
            </a:r>
            <a:r>
              <a:rPr lang="sr-Cyrl-R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):</a:t>
            </a:r>
            <a:endParaRPr lang="en-U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100" name="Picture 4" descr="Zigura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191001"/>
            <a:ext cx="4038600" cy="2666999"/>
          </a:xfrm>
          <a:prstGeom prst="rect">
            <a:avLst/>
          </a:prstGeom>
          <a:noFill/>
        </p:spPr>
      </p:pic>
      <p:sp>
        <p:nvSpPr>
          <p:cNvPr id="9" name="Right Arrow 8"/>
          <p:cNvSpPr/>
          <p:nvPr/>
        </p:nvSpPr>
        <p:spPr>
          <a:xfrm>
            <a:off x="3810000" y="57912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3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0.73802 0.011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0" y="0"/>
            <a:ext cx="9144000" cy="196977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Вавилонско</a:t>
            </a:r>
            <a:r>
              <a:rPr lang="sr-Cyrl-R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r-Cyrl-RS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царство</a:t>
            </a:r>
            <a:r>
              <a:rPr lang="sr-Cyrl-R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r-Cyrl-R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настаје почетком </a:t>
            </a:r>
            <a:r>
              <a:rPr lang="sr-Latn-R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 </a:t>
            </a:r>
            <a:r>
              <a:rPr lang="sr-Cyrl-R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мил. пре н.е</a:t>
            </a:r>
            <a:r>
              <a:rPr lang="sr-Cyrl-R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названо по граду </a:t>
            </a:r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ВАВИЛОН</a:t>
            </a:r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sr-Cyrl-R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Најзначајнији владар </a:t>
            </a:r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био је </a:t>
            </a:r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цар ХАМУРАБИ</a:t>
            </a:r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,</a:t>
            </a:r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саставио </a:t>
            </a:r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ХАМУРАБИЈЕВ ЗАКОНИК  18.в.пре н.е</a:t>
            </a:r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</a:p>
          <a:p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 прве законе ) </a:t>
            </a:r>
            <a:r>
              <a:rPr lang="sr-Cyrl-C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освојио целу Месопотамију.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3" name="Okvir za tekst 2"/>
          <p:cNvSpPr txBox="1"/>
          <p:nvPr/>
        </p:nvSpPr>
        <p:spPr>
          <a:xfrm>
            <a:off x="0" y="21336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Font typeface="Arial" pitchFamily="34" charset="0"/>
              <a:buChar char="•"/>
            </a:pPr>
            <a:r>
              <a:rPr lang="sr-Cyrl-RS" sz="2400" b="1" u="sng" cap="all" dirty="0" smtClean="0">
                <a:ln/>
                <a:solidFill>
                  <a:schemeClr val="bg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АСИрци</a:t>
            </a:r>
            <a:r>
              <a:rPr lang="sr-Cyrl-RS" sz="2400" b="1" cap="all" dirty="0" smtClean="0">
                <a:ln/>
                <a:solidFill>
                  <a:srgbClr val="FFFF00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-</a:t>
            </a:r>
            <a:r>
              <a:rPr lang="sr-Cyrl-RS" sz="2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sr-Latn-RS" sz="2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VII</a:t>
            </a:r>
            <a:r>
              <a:rPr lang="sr-Cyrl-RS" sz="2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в.пре н.е. освајају  вавилонско царство , Престоница -</a:t>
            </a:r>
            <a:r>
              <a:rPr lang="sr-Cyrl-RS" sz="2400" b="1" u="sng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Нинива</a:t>
            </a:r>
            <a:r>
              <a:rPr lang="sr-Cyrl-RS" sz="2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  <a:r>
              <a:rPr lang="sr-Cyrl-CS" sz="2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Најпознатији владар - </a:t>
            </a:r>
            <a:r>
              <a:rPr lang="sr-Cyrl-CS" sz="2400" b="1" u="sng" cap="all" dirty="0" err="1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Асурб</a:t>
            </a:r>
            <a:r>
              <a:rPr lang="sr-Latn-CS" sz="2400" b="1" u="sng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</a:t>
            </a:r>
            <a:r>
              <a:rPr lang="sr-Cyrl-CS" sz="2400" b="1" u="sng" cap="all" dirty="0" err="1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нипал</a:t>
            </a:r>
            <a:r>
              <a:rPr lang="sr-Cyrl-CS" sz="2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  <a:endParaRPr lang="en-US" sz="2400" b="1" cap="all" dirty="0" smtClean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en-US" dirty="0"/>
          </a:p>
        </p:txBody>
      </p:sp>
      <p:sp>
        <p:nvSpPr>
          <p:cNvPr id="4" name="Okvir za tekst 3"/>
          <p:cNvSpPr txBox="1"/>
          <p:nvPr/>
        </p:nvSpPr>
        <p:spPr>
          <a:xfrm>
            <a:off x="0" y="4343400"/>
            <a:ext cx="9144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ПЕРСИЈАНЦИ</a:t>
            </a:r>
            <a:r>
              <a:rPr lang="sr-Cyrl-RS" sz="2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sr-Cyrl-RS" sz="2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sr-Latn-R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VI</a:t>
            </a:r>
            <a:r>
              <a:rPr lang="sr-Cyrl-R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век пре н.е., са Иранске висоравни</a:t>
            </a:r>
            <a:r>
              <a:rPr lang="sr-Latn-R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r>
              <a:rPr lang="sr-Cyrl-R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цар </a:t>
            </a:r>
            <a:r>
              <a:rPr lang="sr-Cyrl-RS" sz="28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Кир Велики </a:t>
            </a:r>
            <a:r>
              <a:rPr lang="sr-Cyrl-R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освајаја Месопотамију , Левант ,Египат и Малу Азију</a:t>
            </a:r>
            <a:r>
              <a:rPr lang="sr-Latn-R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; </a:t>
            </a:r>
            <a:r>
              <a:rPr lang="sr-Cyrl-RS" sz="2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Дарије </a:t>
            </a:r>
            <a:r>
              <a:rPr lang="sr-Latn-RS" sz="2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 </a:t>
            </a:r>
            <a:r>
              <a:rPr lang="sr-Cyrl-RS" sz="2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Велики</a:t>
            </a:r>
            <a:r>
              <a:rPr lang="sr-Latn-RS" sz="2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r>
              <a:rPr lang="sr-Cyrl-RS" sz="2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r>
              <a:rPr lang="sr-Cyrl-RS" sz="2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endParaRPr lang="en-US" sz="2400" b="1" dirty="0"/>
          </a:p>
        </p:txBody>
      </p:sp>
      <p:sp>
        <p:nvSpPr>
          <p:cNvPr id="5" name="Okvir za tekst 4"/>
          <p:cNvSpPr txBox="1"/>
          <p:nvPr/>
        </p:nvSpPr>
        <p:spPr>
          <a:xfrm>
            <a:off x="0" y="57150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3200" b="1" u="sng" dirty="0" smtClean="0">
                <a:ln/>
                <a:solidFill>
                  <a:schemeClr val="bg1"/>
                </a:solidFill>
              </a:rPr>
              <a:t>Хетити</a:t>
            </a:r>
            <a:r>
              <a:rPr lang="sr-Cyrl-RS" sz="2800" b="1" dirty="0" smtClean="0">
                <a:ln/>
                <a:solidFill>
                  <a:schemeClr val="bg1"/>
                </a:solidFill>
              </a:rPr>
              <a:t>- </a:t>
            </a:r>
            <a:r>
              <a:rPr lang="sr-Cyrl-RS" sz="2800" b="1" u="sng" dirty="0" smtClean="0">
                <a:ln/>
                <a:solidFill>
                  <a:schemeClr val="bg1"/>
                </a:solidFill>
              </a:rPr>
              <a:t>у Малој Азији </a:t>
            </a:r>
            <a:r>
              <a:rPr lang="sr-Cyrl-RS" sz="2800" b="1" dirty="0" smtClean="0">
                <a:ln/>
              </a:rPr>
              <a:t>је од 1650. до 1200-те г. пре н.е. постојала држава ХЕТИТА.  </a:t>
            </a:r>
            <a:endParaRPr lang="en-US" sz="2800" b="1" dirty="0" smtClean="0">
              <a:ln/>
            </a:endParaRPr>
          </a:p>
          <a:p>
            <a:endParaRPr lang="en-US" sz="2400" dirty="0"/>
          </a:p>
        </p:txBody>
      </p:sp>
      <p:sp>
        <p:nvSpPr>
          <p:cNvPr id="7" name="Pravougaonik 6"/>
          <p:cNvSpPr/>
          <p:nvPr/>
        </p:nvSpPr>
        <p:spPr>
          <a:xfrm>
            <a:off x="0" y="3200400"/>
            <a:ext cx="9144000" cy="954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sr-Cyrl-CS" sz="2800" u="sng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Халдејци</a:t>
            </a:r>
            <a:r>
              <a:rPr lang="sr-Cyrl-CS" sz="28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-612. пре н.е. оснивају </a:t>
            </a:r>
            <a:r>
              <a:rPr lang="sr-Cyrl-CS" sz="2800" u="sng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 вавилонско царство</a:t>
            </a:r>
            <a:r>
              <a:rPr lang="sr-Cyrl-CS" sz="2800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.</a:t>
            </a:r>
            <a:r>
              <a:rPr lang="sr-Cyrl-CS" sz="2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sr-Cyrl-CS" sz="24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Најпознатији владар- </a:t>
            </a:r>
            <a:r>
              <a:rPr lang="sr-Cyrl-CS" sz="2800" b="1" u="sng" cap="all" dirty="0" err="1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Навуходоносор</a:t>
            </a:r>
            <a:r>
              <a:rPr lang="sr-Cyrl-CS" sz="2800" b="1" u="sng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sr-Latn-CS" sz="2800" b="1" u="sng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II</a:t>
            </a:r>
            <a:endParaRPr lang="sr-Latn-CS" sz="2800" b="1" u="sng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bg1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3074" name="Picture 2" descr="https://encrypted-tbn1.gstatic.com/images?q=tbn:ANd9GcTW5Di5d1UirSTFzjaX8ERblirJVIt3ljtTNmbjodO0fFJVBZj4bVBII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914400"/>
            <a:ext cx="1066800" cy="15906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0"/>
            <a:ext cx="6553200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Државе Леванта</a:t>
            </a:r>
          </a:p>
          <a:p>
            <a:pPr algn="ctr"/>
            <a:r>
              <a:rPr lang="sr-Cyrl-R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990600"/>
            <a:ext cx="6248400" cy="2185214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r-Cyrl-RS" sz="40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Феничани</a:t>
            </a:r>
            <a:r>
              <a:rPr lang="sr-Cyrl-R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sr-Cyrl-RS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град државе</a:t>
            </a:r>
            <a:r>
              <a:rPr lang="sr-Cyrl-R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: </a:t>
            </a:r>
          </a:p>
          <a:p>
            <a:r>
              <a:rPr lang="sr-Cyrl-RS" sz="24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Тир</a:t>
            </a:r>
            <a:r>
              <a:rPr lang="sr-Cyrl-R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sr-Cyrl-RS" sz="24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Сидон</a:t>
            </a:r>
            <a:r>
              <a:rPr lang="sr-Cyrl-R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GB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</a:t>
            </a:r>
            <a:r>
              <a:rPr lang="sr-Cyrl-R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sr-Cyrl-RS" sz="24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библос </a:t>
            </a:r>
            <a:r>
              <a:rPr lang="en-GB" sz="24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sr-Cyrl-RS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и</a:t>
            </a:r>
            <a:r>
              <a:rPr lang="sr-Cyrl-RS" sz="24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  Угарит</a:t>
            </a:r>
            <a:endParaRPr lang="sr-Cyrl-RS" sz="2400" b="1" cap="all" spc="0" dirty="0" smtClean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sr-Cyrl-R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( данашњи либан).</a:t>
            </a:r>
            <a:r>
              <a:rPr lang="sr-Cyrl-R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Име су добили по грчкој речи </a:t>
            </a:r>
            <a:r>
              <a:rPr lang="sr-Cyrl-RS" sz="2400" b="1" cap="all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Феникс</a:t>
            </a:r>
            <a:r>
              <a:rPr lang="sr-Cyrl-R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- платно пурпурне боје (љубичаста).</a:t>
            </a:r>
            <a:endParaRPr lang="sr-Cyrl-RS" sz="2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429000"/>
            <a:ext cx="9144000" cy="224676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sr-Cyrl-R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ИЗРАЕЛ</a:t>
            </a:r>
            <a:r>
              <a:rPr lang="sr-Cyrl-R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-држава ЈЕВРЕЈА</a:t>
            </a:r>
            <a:r>
              <a:rPr lang="sr-Latn-C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‚</a:t>
            </a:r>
            <a:r>
              <a:rPr lang="sr-Cyrl-RS" sz="32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sr-Cyrl-RS" sz="2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почетак </a:t>
            </a:r>
            <a:r>
              <a:rPr lang="sr-Latn-R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 </a:t>
            </a:r>
            <a:r>
              <a:rPr lang="sr-Cyrl-R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миленије пре н.е. </a:t>
            </a:r>
          </a:p>
          <a:p>
            <a:r>
              <a:rPr lang="sr-Cyrl-R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Престоница</a:t>
            </a:r>
            <a:r>
              <a:rPr lang="sr-Cyrl-R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:</a:t>
            </a:r>
            <a:r>
              <a:rPr lang="sr-Cyrl-R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Јерусалим. Најмудрији владар -цар Соломон (10 век пре н.е</a:t>
            </a:r>
            <a:r>
              <a:rPr lang="sr-Cyrl-R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.)</a:t>
            </a:r>
            <a:r>
              <a:rPr lang="sr-Cyrl-R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sr-Cyrl-R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који</a:t>
            </a:r>
            <a:r>
              <a:rPr lang="sr-Latn-C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 </a:t>
            </a:r>
            <a:r>
              <a:rPr lang="sr-Cyrl-R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</a:rPr>
              <a:t>није ратовао већ развијао трговину и занаство, гради највећу светињу Соломонов храм ( приписује му се 3 000 пословица и 1005 песама)</a:t>
            </a:r>
            <a:r>
              <a:rPr lang="sr-Cyrl-R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484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Зид плача - остатак Соломоновог храма у Јерусалиму.</a:t>
            </a:r>
            <a:endParaRPr lang="en-US" sz="2400" b="1" dirty="0"/>
          </a:p>
        </p:txBody>
      </p:sp>
      <p:sp>
        <p:nvSpPr>
          <p:cNvPr id="2050" name="AutoShape 2" descr="data:image/jpeg;base64,/9j/4AAQSkZJRgABAQAAAQABAAD/2wCEAAkGBxQTEhUUEhQWFBQWFxgXFRgYFxUVFhgVGBUWFhgYFxUZHCggGBolHRQXITEiJSkrLi4uFx8zODMsNygtLiwBCgoKDg0OGhAQGywlICQsLCwsNC0sLCwsLCwsLCwsLCwsLCwsLCwsLCwsLCwsLCwsLCwsLCwsLCwsLCwsLCwsLP/AABEIAL8BBwMBIgACEQEDEQH/xAAbAAACAwEBAQAAAAAAAAAAAAAAAgEDBAUGB//EADkQAAEDAgQEBAUEAgEDBQAAAAEAAhEDIQQSMUFRYXGBEyKRoQWxwdHwMkLh8RRSI2KCsgYzcpKi/8QAGQEAAwEBAQAAAAAAAAAAAAAAAAECAwQF/8QAKREAAgICAgIBAwMFAAAAAAAAAAECEQMhEjEEQVEiYYETQpEUMnGhwf/aAAwDAQACEQMRAD8A+iFzpPm358TzR4jv9vn90TNxp/JRC8i2UKXvOxPMEhRTD3GSTA5n7qxw1k24Kr/ItabbI5AW+I6YEk9THzQWu4mep0kc+SysecztdB21TXG6d0Fmio8gGSZPM/dZw90gidIIkqMl51VjWJKTsBHY6HQcwtc3hsyBJB3g+ird8RbMNcXGNiT8plPTfFV3/U1uWd4zzBiLSrm4fOYGmvL+10QjGUkq9fJi3LezZ8MlzZMg8CbjrC3+DzPqUmBw2QRJO8lbF6cW6QKJm8HmfUo8HmfUrSghO2PijkYwEEXPv91FBjnbmOp+66rmTqobTWLxJ5ObH6oop4aBa3cpvB5n1K0whbchcTN4PM+pR4PM+pWlCOQcTN4HM+p+6y1MEf2uI9T9V00QlJKWpIKOLUwzwLEu5Xb7zdZ/EeNQ/wB+116HIkNJYS8aD60PZ58Yg8SNhJIueRQXuBgnmbnXqu6+gCFzMdgouNNwsMniUrixqddmWniHaT7nVScS63mPqfZKKRj8lBo9lxbLIOKMfqN+tvdQMRY+YyY47d0ods2DG+ylrrw6EbCy3/IvqTpudu6V+IOxI7mfmlhs81Lydrx+BK2AzHGBc+p+6FWC7UwOCharyciVKRDgn6EZXLRlcx9pDSGk5h2/Sbbpm4vdzHg6gAZ7cQWyFoqEGb7nTukoaQdRY79PZDlF7oKa1ZlbjGudlF837rEEi500AmJ4gha4jRZ6rJ8zfKQDeJBGpBbuN+KKWMaWtLnsBIBIzDdDimrigUq1Jlk+bqCPSI+qeEr3tInMI2M2nqqhjae72g7idCp4trSHySe2XvMAngCVzv8ANqGwAzDWzi68/tAMd1qH/Ibf+2NSD+s8ByG/pxWhjA0Q0ADkAAtIOMF9StkS5S6ejJhmPcW55hpLrwCTBAEDQCTquv8ADh5j2KyZlt+GsMk8Vr48nPJddD40qOq0KVDVK9AAQsvxDEFjZEXkSdAcpy238wA7qrEOe8UnUyWhxBdtAiRNp1ERbVOhOSN5P57qpuJaX5J8wE6GNt9J8wtzS1MI11RtQzLdIMDQiSN/1FWCk3MXQMx1MXOm/YeiQ9iYyqWsLmtLyI8o1NwqTUqmkHBkVDEt4XgwCRNua1lyU1Aj10Jq3dmbF+LlYGWcT5zaBDDxBtmhPiGVM7MhAYCS+1zwA91eHppTsKBCEJDBCEEoAFnxCse+FzMTjA6QDaYJ+g4pOagrYnsxEnUneAPuEuIYTrqB09EUzqYmOO3AdVABJBJiV4zlbs1LKTBYAaoDJ+SSq4Ns25I+qdwiBrwSsKIFK8A/UJXAg7H1HqFZUBGkA306KloGszuSixUSaRO6E7XoQFElgnS5JuOpVZGWTP8AP8p6pAceN4HdQN9tk0xjt05Wj7pWtEmAOe0qbX1MeiWxul10FCjDsJnK2eOUT6wrA2OmyjNA263SiqfwXT5AkkWAJXgJC53H2hSGKbAkwu5hG2HQLiBsXXXwVYEL0PCqnvZEv7jahQFK7BAhCqrVYQgGfUAWR+MHP0lY61cungsz3bBcuTylF1HY0rNz8WTy62WN1cl2p11SFgAlxvFlU3zjymBsfWSR6Lml5GTIFJHRGOy6yef09loo4ybGy5LKYO8xF+EcE7ag3WkfLmqsOHs7gxA4qfHC4dN36k1SoAdfutP6uPtC4yOtWxQA1WY40nQe651SoLTb5oMk6kDc/ZZz8yX7UPh8luKxLjYan26qgC0DWY+kqZizR1/tVnS7om8NB+a55zlN3JlKKQznAwNYMHqEOBMGQANOKlzgBAtKmlStJ91n7GLTpILpi3fhzCUESNyd+E2TAAaza2up6I0CJO4BOupVb2wSBfZWBnC3XQc+ShsF15PL6yirAZtPK0koUVJPAcBOgQqtICWSXEnXhGiirEwT/fVWOkO6gieeYFVMMCBzjmSUumJMYmGwbCx5+iKNtjH1UQRO9tdx2SueS0QefPuEfcY5aDqIHUg2QA3n3SQAJJmb349ErzpPbp0UgWhvC35wUB5mEM6E89FDDJjbXumhMa6twlXKb7pAFazDk6kLfBHI5coLoUqrZ0qeJEaqTixxXNdh4Fz7KkE8QPzgu6eWcFbiv5IR03Y9vGFkxNfNMHy/MrKIJ1PoRKnNpaeQ+q5J+XKUaqrKSHc3bb6KC6NLAfndI95Ji3NQb62ESuQsVzu5O/LlwQ2mZnKBI0+pskqXacv6r5dNdie659Pxw55yMklpJ/3flazMSHWAvtoFVCR1mC323KkTvDbdTH0WLBVa7njPTaxkHdpMyI0J1E+y2VGhthv+X4oGDnjhrvooGWQYdHG6YN3N4HopIm5McB90MBQ/hMlQ4aZonhcnvdT4kCBrGqradojlzSsBw/YDqf4UVDYkDp05KdBrclKS2QIzcTNrI2AzGXk8NT8gnc5vW3RIyJ907bEmLxPH2RQMqbThuY2J0HLcpi0xeBHf3UX0sTvztdRkElvL+St8ixxguLt/4Ijbe1Q1IiNJnVDrm8AI1g7IcN/yFliSckm6RT0tDVGAdShVOpieqE8uN45uIoyTVltdkh2xMjpdIwmBI0iO4kq6q7WL3PA7qo8dtuClvVFV7CoZsNPmfwpKNpaddvc/MFOZ6R7yrKNPMb66WVYsf6kuJMnWyplK4IEG+twtgwpsYkzfolbh76ydgulgqcDeNgdRyld2HCknzWyHsz1MKAJKy1qAbebGF1H1/NlAuRPKN1z8cyBFzJ1Oy2yKPFtroWzLT190/ikLmVsG8EZKhzkND3Rs0OvAESSR6JsBRqtJL6mYHQcBJv3C4f15KPGNIrgmdAVS6ZgDbp2Shov/AEh7JuY3iRzslcwbdFlOcpu2y0q6AiND2/lIGcQfYfROx1rcfZEa3uo2MiT0G38pn78PeEZCh6TAWmLievf8hNc7qp1SDBFjv1VobwI7qpQaSb9iTTGBj81SMZq49kQJ1k8vojODciAAfQCUhjO25/hSOPFJUdMEak7aAKxkNGuv5dJhZFBu8dEr+d40E259UPqGA0d0zDJk7W5ITBiC5m0jtCa/Lshz7TuT7fnzT5wB1QwRAYqsViAwGBmeWuIAkzlHHQa7pnOHM8AgN/Bb80RoDAfjIFjSqgiQYbImbCR29Uvw/wCKCo7KGPBMklwgWgR3n2XSa2IMSB7fdKyTxAQwHaZ53sBoOilhJJnbb+VLWwJPYCySnJsBFrk7pAMWDSTxQpYO0qVt+vP5ZPCL9BVGvGfqUr28eS6Bw83WB9KCQfyVt5PjuMuS6JjPWyuTw0Mqyi3LH5qoYDA46KXO6CPyy5oWpqin0dbDPDgraoLhDSRB1BieU7dVyaNWNZA5LoUa1oZE/mq9iMrMrstwlbML6i1xBGnHY6rL8S2Ec52V1amRD2C/7hFyL+mqsr1QBO0xx9/y6c1aEr6Zxqk6jtOyhtjEzueS0YupYiwv2hY2xeXR0Alef5MVyTTNMb9DRy+ay0A8PcTOWCGjNIDgTcja0Gy2Botrxvp6I4m1tNrlcpoc44Op4Ap+ITVIBLiXWMXykXPKeKsOGqGjlD8rou8Zp4yCeJAstl5PK5+t1XVbItb25wE1tpCbpWZcbQqOdTcDly3dBMEl9N0DlDHD/uWh2Hd4mfNYiC3bYg9ZnsU/jwYNufNM8+a6JWktAnsqxuG8RsAgEGQdSCNI+vESirQ87HyPKCCI4lhkcIyx3WiFIZe6lW9DM1KkG1DUi7gABH+uZ0k883sseEw2VpBdIMB1rQ0Rp0Pst9eqJgX1+SqLIF/62Kd26QmzNUwQdTbSaSGtDRIsSWts7sQD2W9wJg8vXsngBp6WSk2A4AeqTBAxvFKTPTht/JTNCiIPI/NNAyXBSpQXcFIxS3QpnwN0BYq9Wo1zQ1mZtwYiZ2kn9I1vf3ToYYn4iGOhzXZYnMNJmIk2mLqunj/FJbTBa+Jl48usOBAM6A910ZUAR+fnFCdABM2TC3OyUG556JnBDEI4Wtc/RCis71JQkB2qRsZ5/Nc6ozM0kfeV1KLZ9/mqKjIJaGwCLFe5Pen0YUct45XFtdlAZ6cFa4GY04zw1VTjexJheXyhGVOP+zSm12SY3ke/ur8K+IMWmDCWmZFxafTsuhSoQJba3bqurDj/AHJ/j4Jb3Roo1Aft/CxUaOVxp3DZlvC14krQ6ncOFnEWMbRuD+XTtaHQXNuDafn7LrT1TJatpmXEYdrZJ3XPqPg2O3C/AALv1BwE+y5uPoB1722taeyyyYozi0N3Ho5+Qm7ve/8ASeAP2jr/AAmIMaHT+kkzE2gX+0LzJQlHtGikiW6wepVZILgdpsPkrC+1t5HVQ+lAAlZFCSCJiSfaCrXNjn9VdRwMjU+3FS/AEC0GONj811PxMqV/9IU4mcu0ka8IS1q8tt+XUVAASCCTrwugsmwBBWFO+NFWUUW5jZbxgnGNLadeK04DBwBK6TGLuweLGKufZLdnHqUMgvf7rISBqRtPIDddf4kyW2/LheZxnxOm0lrw4CMpIE65ba8HA942WflRrjFdII9s6IBUPGnI/f7rB8Ox1Jzg2mH3uZu0WJ1JtpoOK6ZC46osrB4SeylxI2+XyTF0WSNCLXoDLicUWuB1YBeBJ6mdALf/AGWjD1Q4SLg3+lxsnq0w4XWPD4XI8ZXZQdWm4PMXmeU2W1wlH4Zn9Sl9jR/jDxC+5MACToOA4BFGtmvlIF4mNjGm2mnBWu5wFTUeHAgPAJkAggkSNQsaNC4skLEys4VSHzGg/wBeW2qua/w2ed03sADPANAJJcbalV1qTarWuFxqOYnae/XitMbXT6ZGROrXZsyoVdN8AC+mpBvHPihZ1RS+rZ3sOr3BUUPqtK9yRnHo5HxRlhA3WF7ogBd+vQDhBWevhJiNj7LlzePzuV7HbXRj+H3sV1msgWWNtKH2taevFbgt4JqNP0JFDXgyQRG55quky8ie+hutcJXMvN7bKh0KCRANyVVXoSZHeLFaWtiyCgDmPw4iZnrM+iZlBrhEfdaq1EOFrSsLvgxDy9lQtcTzjLDBlsb3ZN/9ikrsniivEYNwPl0/PsqaGEe43sOa2Yb4ZUaWl1dzgDcGbja82j3Gsrphixfj43Lk0WrRRhqUAAq8sTQgrdCqjNVw4OvZJkAWH4niq7HOLW5mANyjy3dPmk6gQ7/8c1xa/wAQrmCabZJixNhsYzdVnPNHH2FHpn4oNtvsFpozqdVxvh9JxIcBHH0ExyWvG16zC3w6fiCDIBg5pEXO0Ixyclb0CRrxLJF15zwvDblYP0CGCC62mkydt5W//OxMebDzc6OjoBPpPfRZmVw9xFg+2doJJbabjnZY+WvoTGuyrA1ZZLgGxaBNraXA4q11Y7KSJ7/RB4Bec2WKxp3VgCAUJABKgtlDkEoToBPDjiep+ilzZtqmChNyb7FxRU+Iy1ILTaT+kjgQbBVYmqbZHsnmWidm3vbl0FlpTFoiICaa9hT9GbGVQAAXAOP6Z3I16CD8kIfh8supgB8RtBE6EH1shbQSrVfkym99P8Ho6H1WlZqH1WleqxxBBCEJDFc1Z6uJAMHXoVpcslfDBxm+kJO60Blx9Rz2f8bww5mmSSLNMxbiQB0JWHxa50qhg81oBI1yXyniz3XSdgRG47qlnw86E25KJPIuor+QN7K43P39Fabjr8lmpYQC8T1WwBWrfYC02wIToQmAIQhAAhCEAVV6YIg3WFvw1oMwumiFLjF9oCqnShSKrc2XMM0TlkZo0mOCsXP+JfDqb8znuc0QC6HAAZQfNptOmioDTXfZedxbWua7MP12HEQZmVrpfBaTQHNc52jgSQAd/wBoAIvuuLi3uYKYaHlp/fmL3CXhxuQ6x0g7EAQuPzH9KQLbNmEpw0DgIn8KvAXMPwZ1z4zm3JOTyCSQZNzJtE8FZhfhhaQfGqOgzBJvYiDfS/t2XBSNDpBCAUJAQ5QpKgoAEIUIAlc6vgKpe5zK2QO2gn9sDWwuuipagDmtwVeL17//ABHCNPdC143DF4Aa9zIMy3U26ITsD0ND6q95MGNYtwmDuqKH1WkL3JGSVo5z8WaVNrnZnPeQMpyggwS4DKNLGNdr3Wn/ADG52sMhzm5ojQX14aH0WhQWCZi8RO8dUrQU77EZXac0EHKYdyPNOsrPhrAxzBIDiCfNJkRuZkeXQ6yeKkYMA0oJDae3Hylok90aF9XtGkhGVYjQqhtUh8vdPhz+lusW7+wUF1cU22a6pJzXhob5ojj+33RxDl9jehZjWf4uUN8kXdfXkdP7SfEcd4UHI58k/p2gE37wO6KYckbELM7GDxBTgzEyIt+qOf7deJCRnxNhbUdfLTmTrMZhaD/0nmimPkjYhJQqhzQ4SJAMHW/FOgYIQhAAhCEACh7ZBB0IIPQiFKEAcPE/CqbHmqJzEHUyJM999NFjw1JrWANAa1nlAEQBwEaars4/SOJHzXAbRaHPdLjq7KTIMakA3HDhouLy3cor7FR9s2OdIKrou2XLPxOqNaBjWZiRlBmIgXItKc46sCQMObXmTfkJbrp7rhplHTaUxWPBYl7yc1I04iCSDOs7dFrJSAhAQplAEKEKUACYBLCklAASpQEIA7ND6rSs2H+6atWDV7zMl0XFyrNYLmVMUTpYLLVrevdcs/JxxddjpndbWVgcvPDEEblb8HiyRfUKsWeOR0uwdrs6aFU2uFPiLYLLFKQOUygBpVbKQAygAN4RZNKmUgACNEIUPdAJ4AlMZKJXDf8A+pqbYDg6SM3k/wCQRJEZhF+Iiy1O+JtgRqQDEiYOl9Isb8kUJujoyiVxX/EzcgWHW9vumb8S4xO44D6qFki730KzsSle8LmnGkqqpjHGyl58a9j2T8Qra5bkX77BcfDjPmJaA9st4mxaXAbgGBbouhH9pMMPNrK4J5uWRTXopR1QtH9I6BOEoI+yYBYN22yl0SlyoJUpADlCZKRdAEAqQmARKAIRCmVAQBIQhCAOvSd8yufi60npp1W+mLHqubXbDiF6vluShozjRQ83UZE4CleUaEEIiVKE02ugokOPEphVd/sUiFayzXTYuKNdLGwBMypOPPD3WNC1/rMnqhcEjYPiHI+yen8QG9vdYJRKpebO90HE6gx7eKduKadD7rkAqIVrzflA4P5NeMxZ0Z7cOAXIxANzIkXY0tIMR5ml37g72stTKoMwdNdeJHzafRM12sd1jPO5SticLVGDxZAi8kEcwQ8g+oWmlS/PtyCoqUS2oyLMc6CL2Ja79PIk9iTxW1xARkdJUTBbdkhRPujNvqI7qCY12ElZSg1T+TXlehiLQow4g9lXhcQ2o0OaZB0sRzTOdr3CUU26BsgapwUtUX6qWKQJ0SiUOEypCAJahDkFAEhQQhUYnFtpiXTEE2E2aJPsgCnPVLapiHExSFrAtbB7Eknomq+IA1rfMc4zOgWYXiRHGLdlbVxLWmDr5e2d2Rs9SITeMM2S8kE8oET/AOQTAoaX+MZkU8o3ESLzGpBzR/2IVtHENdMbT7Oc35tKhKw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s://encrypted-tbn2.gstatic.com/images?q=tbn:ANd9GcT5H_1wVrv9deRLkRU0H8jEwpXCACGCNPNQvl1u6Zme9uFDmHwE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14400"/>
            <a:ext cx="2743200" cy="2286000"/>
          </a:xfrm>
          <a:prstGeom prst="rect">
            <a:avLst/>
          </a:prstGeom>
          <a:noFill/>
        </p:spPr>
      </p:pic>
      <p:pic>
        <p:nvPicPr>
          <p:cNvPr id="2054" name="Picture 6" descr="http://www.christians-first.com/storage/Solomons%20temple.jpg?__SQUARESPACE_CACHEVERSION=13206096016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0" y="3286125"/>
            <a:ext cx="4267200" cy="288607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144000" y="5562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chemeClr val="bg1"/>
                </a:solidFill>
              </a:rPr>
              <a:t>Соломонов  храм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87283E-6 L -0.625 -0.000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5549E-6 L -0.41858 -0.0067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296" y="2967335"/>
            <a:ext cx="8921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Аутор: Душица Максимовић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 rot="10800000" flipV="1">
            <a:off x="990600" y="4572000"/>
            <a:ext cx="6019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ОШ Дудовица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3733800" y="990600"/>
            <a:ext cx="1676400" cy="15240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3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508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mirjana</dc:creator>
  <cp:lastModifiedBy>Dudovica Dudovica</cp:lastModifiedBy>
  <cp:revision>107</cp:revision>
  <dcterms:created xsi:type="dcterms:W3CDTF">2006-08-16T00:00:00Z</dcterms:created>
  <dcterms:modified xsi:type="dcterms:W3CDTF">2016-11-01T07:35:30Z</dcterms:modified>
</cp:coreProperties>
</file>